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5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6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8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9.xml" ContentType="application/vnd.openxmlformats-officedocument.presentationml.notesSlide+xml"/>
  <Override PartName="/ppt/tags/tag82.xml" ContentType="application/vnd.openxmlformats-officedocument.presentationml.tags+xml"/>
  <Override PartName="/ppt/notesSlides/notesSlide10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1.xml" ContentType="application/vnd.openxmlformats-officedocument.presentationml.notesSlide+xml"/>
  <Override PartName="/ppt/tags/tag85.xml" ContentType="application/vnd.openxmlformats-officedocument.presentationml.tags+xml"/>
  <Override PartName="/ppt/notesSlides/notesSlide12.xml" ContentType="application/vnd.openxmlformats-officedocument.presentationml.notesSlide+xml"/>
  <Override PartName="/ppt/tags/tag86.xml" ContentType="application/vnd.openxmlformats-officedocument.presentationml.tags+xml"/>
  <Override PartName="/ppt/notesSlides/notesSlide13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4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6.xml" ContentType="application/vnd.openxmlformats-officedocument.presentationml.notesSlide+xml"/>
  <Override PartName="/ppt/tags/tag97.xml" ContentType="application/vnd.openxmlformats-officedocument.presentationml.tags+xml"/>
  <Override PartName="/ppt/notesSlides/notesSlide17.xml" ContentType="application/vnd.openxmlformats-officedocument.presentationml.notesSlide+xml"/>
  <Override PartName="/ppt/tags/tag9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302" r:id="rId3"/>
    <p:sldId id="278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3" r:id="rId14"/>
    <p:sldId id="304" r:id="rId15"/>
    <p:sldId id="305" r:id="rId16"/>
    <p:sldId id="307" r:id="rId17"/>
    <p:sldId id="308" r:id="rId18"/>
    <p:sldId id="306" r:id="rId19"/>
    <p:sldId id="259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tsj279@gmail.com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95" y="86"/>
      </p:cViewPr>
      <p:guideLst>
        <p:guide orient="horz" pos="2160"/>
        <p:guide pos="384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560"/>
            <a:ext cx="9144000" cy="238801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668"/>
            <a:ext cx="9144000" cy="165605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2023/9/12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tags" Target="../tags/tag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5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89.xml"/><Relationship Id="rId7" Type="http://schemas.openxmlformats.org/officeDocument/2006/relationships/image" Target="../media/image16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92.xml"/><Relationship Id="rId7" Type="http://schemas.openxmlformats.org/officeDocument/2006/relationships/image" Target="../media/image18.jpe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95.xml"/><Relationship Id="rId7" Type="http://schemas.openxmlformats.org/officeDocument/2006/relationships/image" Target="../media/image4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2.png"/><Relationship Id="rId4" Type="http://schemas.openxmlformats.org/officeDocument/2006/relationships/tags" Target="../tags/tag96.xm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8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6.xml"/><Relationship Id="rId7" Type="http://schemas.openxmlformats.org/officeDocument/2006/relationships/image" Target="../media/image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9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 b="-17474"/>
          <a:stretch>
            <a:fillRect/>
          </a:stretch>
        </p:blipFill>
        <p:spPr>
          <a:xfrm>
            <a:off x="0" y="0"/>
            <a:ext cx="12192000" cy="681126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28902" y="6045438"/>
            <a:ext cx="324479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150000"/>
              </a:lnSpc>
              <a:buClrTx/>
              <a:buSzTx/>
              <a:buNone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13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小组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 </a:t>
            </a:r>
            <a:r>
              <a:rPr lang="en-US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MSI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  2023.09.12 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9460" y="5307010"/>
            <a:ext cx="6583680" cy="52197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  <a:sym typeface="微软雅黑" panose="020B0503020204020204" charset="-122"/>
              </a:rPr>
              <a:t>《学术成果分享平台》</a:t>
            </a:r>
            <a:r>
              <a:rPr lang="zh-CN" altLang="en-US" dirty="0">
                <a:solidFill>
                  <a:srgbClr val="C00000"/>
                </a:solidFill>
                <a:sym typeface="微软雅黑" panose="020B0503020204020204" charset="-122"/>
              </a:rPr>
              <a:t>需求调研部分答辩</a:t>
            </a:r>
          </a:p>
        </p:txBody>
      </p:sp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55" y="4805680"/>
            <a:ext cx="1524000" cy="1524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135" y="4688840"/>
            <a:ext cx="1757680" cy="17576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问卷调查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77468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问卷调查分析</a:t>
            </a:r>
            <a:r>
              <a:rPr lang="en-US" altLang="zh-CN" sz="2400" b="1"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个人页面功能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在个人详情页，有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80%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左右的用户都希望拥有针对论文的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收藏功能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、针对科研人员，期刊等的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关注功能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与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查看浏览历史记录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的功能。但却只有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20%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左右的用户表现出了对社区交流的需求，启示我们在开发中应该抓住重点。</a:t>
            </a: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4589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b="15014"/>
          <a:stretch>
            <a:fillRect/>
          </a:stretch>
        </p:blipFill>
        <p:spPr>
          <a:xfrm>
            <a:off x="675640" y="3429000"/>
            <a:ext cx="10339705" cy="2597150"/>
          </a:xfrm>
          <a:prstGeom prst="rect">
            <a:avLst/>
          </a:prstGeom>
          <a:noFill/>
          <a:ln w="9525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问卷调查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77468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问卷调查分析</a:t>
            </a:r>
            <a:r>
              <a:rPr lang="en-US" altLang="zh-CN" sz="2400" b="1"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总结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首先，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丰富的文件资源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与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准确而快速的检索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是一个学术分享平台的基础，搭建网站的最重要工作就是做好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搜索引擎与数据库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的开发，这也是吸引用户最重要的地方。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此外，用户对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搜索结果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的期待值很高，网站在进行设计时要注意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数据的收集与更新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，对于期刊这种论文更新较为迅速的发表平台，应适当提高更新频率。同时，在收集数据时要注意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版权的保护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合理收费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在网页的扩展功能方面，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在线查阅论文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多样化检索方式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多样化筛选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的呼声很高，应当优先考虑。用户对社交性的需求主要集中在论文互助上，其他诸如分享社区等功能的优先级较低，可以考虑不纳入平台设计之中。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观察（工作环境）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55878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工作环境下进行观察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为了收集的数据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更加可靠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，我们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现场观察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并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记录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了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A同学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B同学（本科生）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对自己常浏览的学术分享平台的使用过程。过程中没有打扰用户的工作，并保持低姿态开展观察，并在结束后和被观察者沟通观察结果。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l="7686" t="-902" r="8508"/>
          <a:stretch>
            <a:fillRect/>
          </a:stretch>
        </p:blipFill>
        <p:spPr>
          <a:xfrm>
            <a:off x="6421755" y="3239135"/>
            <a:ext cx="4638040" cy="257365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2" descr="89c87d935953e61426efbd6b1c403b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6688" r="9387"/>
          <a:stretch>
            <a:fillRect/>
          </a:stretch>
        </p:blipFill>
        <p:spPr>
          <a:xfrm>
            <a:off x="675640" y="3239135"/>
            <a:ext cx="4638675" cy="255460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观察（工作环境）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774680" cy="4570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观察结果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我们直接可以观察到，无论是A同学和B同学，使用的学术分享平台网站还是以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免费且相对主流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的为主（也具有一定的专业性），同时基本也是以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网页浏览为主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而非移动端。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其次在使用的过程中，都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偏向于浏览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而非分享，即便有少数的分享内容也偏于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隐私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（设置成私密状态）而非公开分享。接下来通过交流得知，他们平常使用也大部分时间是在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学业有所需要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的时候使用，自己空闲时间浏览学术分享平台的次数较少。因此这也导致他们浏览的内容也通常在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某一时间段内集中在相同的关键词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上，具有典型的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“聚集性”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，并非随意浏览。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观察（工作环境）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774680" cy="4570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观察结果分析与总结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结合观察到的情况，并和同学做了相关交流确认，分析得出，在大部分同学使用学术分享平台的过程中，都往往是以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个人实用性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的角度来使用的。大部分人使用学术分享平台以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浏览学术知识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为主要目的，且较为集中在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学术任务较重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的教学时段，当然也存在少部分积极使用学术分享平台进行学术分享的人，他们对于学术分享平台的评价普遍更加积极。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除此之外，几乎所有人对于学术平台的使用，都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偏向于免费而非收费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，无论是浏览还是分享，把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学术分享作为筹码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都是不被大家认同的。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访谈（结构化访谈）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9055735" cy="1566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结构化访谈问题的设置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利用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5W</a:t>
            </a: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H法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设计问题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访谈者设计了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具体的问题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，严格遵循访谈指南开展访谈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b="47943"/>
          <a:stretch>
            <a:fillRect/>
          </a:stretch>
        </p:blipFill>
        <p:spPr>
          <a:xfrm>
            <a:off x="511175" y="2672080"/>
            <a:ext cx="5159375" cy="376999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02350" y="2672080"/>
            <a:ext cx="5435600" cy="380047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访谈（结构化访谈）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9055735" cy="1566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安排访谈地点和被访谈者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地点：</a:t>
            </a:r>
            <a:r>
              <a:rPr 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新主楼机房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对象：</a:t>
            </a:r>
            <a:r>
              <a:rPr lang="zh-CN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本科生</a:t>
            </a:r>
            <a:r>
              <a:rPr 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同学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；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研究生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同学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E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访谈内容：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根据设计好的访谈指南进行访谈</a:t>
            </a:r>
          </a:p>
        </p:txBody>
      </p:sp>
      <p:pic>
        <p:nvPicPr>
          <p:cNvPr id="9" name="图片 3" descr="3f5f7665307eef9cbdee31eae1e71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9476" r="19899"/>
          <a:stretch>
            <a:fillRect/>
          </a:stretch>
        </p:blipFill>
        <p:spPr>
          <a:xfrm>
            <a:off x="862330" y="3234055"/>
            <a:ext cx="4670425" cy="305625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4" descr="a934a73ca4091899fc2cc3b7edf81b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rcRect r="27027"/>
          <a:stretch>
            <a:fillRect/>
          </a:stretch>
        </p:blipFill>
        <p:spPr>
          <a:xfrm>
            <a:off x="6485255" y="3234055"/>
            <a:ext cx="4826000" cy="305625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访谈（结构化访谈）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238105" cy="1607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访谈结果整合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</a:t>
            </a:r>
            <a:r>
              <a:rPr 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访谈分别结束后，根据记录的访谈内容，进行整合与分析。结束后及时跟用户</a:t>
            </a:r>
            <a:r>
              <a:rPr lang="zh-CN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反馈访谈结果</a:t>
            </a:r>
            <a:r>
              <a:rPr 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t="2638"/>
          <a:stretch>
            <a:fillRect/>
          </a:stretch>
        </p:blipFill>
        <p:spPr>
          <a:xfrm>
            <a:off x="889000" y="2529205"/>
            <a:ext cx="2773045" cy="404050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361815" y="2557780"/>
            <a:ext cx="2788920" cy="403669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004810" y="2557780"/>
            <a:ext cx="2741930" cy="404431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访谈（结构化访谈）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741025" cy="46215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访谈结果的分析总结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在访谈的多位同学中，我们可以发现一些明显的共同点，比如相对来说使用的目的都是为了浏览，自主分享成果的次数较少（也与我们本身学历较浅相关），也比如使用者大部分都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倾向于免费试用而不习惯付费浏览</a:t>
            </a:r>
            <a:r>
              <a:rPr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其次通过访谈我们可以看出，在同学之间，学术分享平台的使用还是更倾向于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“被迫使用”</a:t>
            </a:r>
            <a:r>
              <a:rPr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，而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非主动在闲暇时间浏览</a:t>
            </a:r>
            <a:r>
              <a:rPr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。对他们来说，通过浏览器浏览学术平台，更多像是一种便捷的学习方式，便于使用者能更有效的在网上浏览各地各界的学习资源。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 b="-17474"/>
          <a:stretch>
            <a:fillRect/>
          </a:stretch>
        </p:blipFill>
        <p:spPr>
          <a:xfrm>
            <a:off x="0" y="0"/>
            <a:ext cx="12192000" cy="681126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25000" y="5279901"/>
            <a:ext cx="2228139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hangingPunct="0"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谢谢聆听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Thank You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5664200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110" y="5600065"/>
            <a:ext cx="737870" cy="73787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2415858" y="5664438"/>
            <a:ext cx="284924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150000"/>
              </a:lnSpc>
              <a:buClrTx/>
              <a:buSzTx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答辩小组：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13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小组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 </a:t>
            </a:r>
            <a:r>
              <a:rPr lang="en-US" sz="20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MSI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9279" y="585373"/>
            <a:ext cx="3367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800" spc="300" dirty="0">
                <a:solidFill>
                  <a:schemeClr val="bg1"/>
                </a:solidFill>
              </a:rPr>
              <a:t>C</a:t>
            </a:r>
            <a:r>
              <a:rPr lang="en-US" altLang="zh-CN" sz="2400" spc="300" dirty="0">
                <a:solidFill>
                  <a:schemeClr val="bg1"/>
                </a:solidFill>
              </a:rPr>
              <a:t>ONTENTS</a:t>
            </a:r>
            <a:endParaRPr lang="zh-CN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5471" y="921645"/>
            <a:ext cx="223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6600" b="1" spc="300" dirty="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438248" y="1649887"/>
            <a:ext cx="720670" cy="642272"/>
            <a:chOff x="4438248" y="1649887"/>
            <a:chExt cx="720670" cy="642272"/>
          </a:xfrm>
        </p:grpSpPr>
        <p:sp>
          <p:nvSpPr>
            <p:cNvPr id="7" name="圆角矩形 6"/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38248" y="2615110"/>
            <a:ext cx="720670" cy="642272"/>
            <a:chOff x="4438248" y="2615110"/>
            <a:chExt cx="720670" cy="642272"/>
          </a:xfrm>
        </p:grpSpPr>
        <p:sp>
          <p:nvSpPr>
            <p:cNvPr id="8" name="圆角矩形 7"/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38248" y="2709794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38248" y="3580333"/>
            <a:ext cx="720670" cy="642272"/>
            <a:chOff x="4438248" y="3580333"/>
            <a:chExt cx="720670" cy="642272"/>
          </a:xfrm>
        </p:grpSpPr>
        <p:sp>
          <p:nvSpPr>
            <p:cNvPr id="9" name="圆角矩形 8"/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8248" y="367608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418836" y="1739863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问卷调查法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19090" y="2705100"/>
            <a:ext cx="3474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观察法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19090" y="3670300"/>
            <a:ext cx="3402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访谈法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/>
      <p:bldP spid="3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问卷调查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700278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问卷调查结果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本次问卷调查时间持续</a:t>
            </a: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天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，共收集到</a:t>
            </a: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90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份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有效问卷，由于交际面有限，问卷填写对象大部分为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本科（专科）学生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，少部分为中学、硕博学生。</a:t>
            </a: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7421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b="11864"/>
          <a:stretch>
            <a:fillRect/>
          </a:stretch>
        </p:blipFill>
        <p:spPr>
          <a:xfrm>
            <a:off x="1263015" y="3731895"/>
            <a:ext cx="9665970" cy="2638425"/>
          </a:xfrm>
          <a:prstGeom prst="rect">
            <a:avLst/>
          </a:prstGeom>
          <a:noFill/>
          <a:ln w="9525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420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03465" y="1084580"/>
            <a:ext cx="3981450" cy="2115820"/>
          </a:xfrm>
          <a:prstGeom prst="rect">
            <a:avLst/>
          </a:prstGeom>
          <a:noFill/>
          <a:ln w="9525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问卷调查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77468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问卷调查分析</a:t>
            </a:r>
            <a:r>
              <a:rPr lang="en-US" altLang="zh-CN" sz="2400" b="1"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学术成果平台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优势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分析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学术平台的使用方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面，用户更加关注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文件资源的丰富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检索方式的多样化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以及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是否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支持多种检索方式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，分别排在第一、并列第二位，相比之下界面的美观与是否拥有分享社区则不太被用户关注，用户看重的是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功能是否强大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，使用起来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是否便利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445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b="10641"/>
          <a:stretch>
            <a:fillRect/>
          </a:stretch>
        </p:blipFill>
        <p:spPr>
          <a:xfrm>
            <a:off x="1671955" y="3663950"/>
            <a:ext cx="8848090" cy="2799080"/>
          </a:xfrm>
          <a:prstGeom prst="rect">
            <a:avLst/>
          </a:prstGeom>
          <a:noFill/>
          <a:ln w="9525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问卷调查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77468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问卷调查分析</a:t>
            </a:r>
            <a:r>
              <a:rPr lang="en-US" altLang="zh-CN" sz="2400" b="1"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学术成果平台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劣势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分析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有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57.78%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的用户都认为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收费过多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是平台最重要的不足之处，应该做好体验与盈利的平衡，除此之外，有超过一半的用户都认为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论文的检索效果不好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也是影响体验的原因。之后的原因分别是推荐不到感兴趣的论文，收录文献数量不多，检索功能不够丰富等。</a:t>
            </a:r>
            <a:endParaRPr lang="zh-CN" altLang="en-US" sz="2200" dirty="0">
              <a:latin typeface="Arial" panose="020B0604020202020204" pitchFamily="34" charset="0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9469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l="-1002" r="1002" b="17460"/>
          <a:stretch>
            <a:fillRect/>
          </a:stretch>
        </p:blipFill>
        <p:spPr>
          <a:xfrm>
            <a:off x="2336165" y="3644265"/>
            <a:ext cx="7519035" cy="2987675"/>
          </a:xfrm>
          <a:prstGeom prst="rect">
            <a:avLst/>
          </a:prstGeom>
          <a:noFill/>
          <a:ln w="9525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问卷调查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77468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问卷调查分析</a:t>
            </a:r>
            <a:r>
              <a:rPr lang="en-US" altLang="zh-CN" sz="2400" b="1"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论文推荐机制设计期望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论文推荐机制对于一个学术分享平台来说也是很重要的一个功能，所以本问卷对论文推荐机制的设计也做了调查。结果显示，有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85.56%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的用户都希望基于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自己的研究方向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来进行推荐，此外有半数左右用户希望基于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关注，收藏和当前热点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进行推荐。</a:t>
            </a:r>
            <a:endParaRPr lang="zh-CN" altLang="en-US" sz="2200" dirty="0">
              <a:latin typeface="Arial" panose="020B0604020202020204" pitchFamily="34" charset="0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049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b="49426"/>
          <a:stretch>
            <a:fillRect/>
          </a:stretch>
        </p:blipFill>
        <p:spPr>
          <a:xfrm>
            <a:off x="1387475" y="3602355"/>
            <a:ext cx="8810625" cy="2397760"/>
          </a:xfrm>
          <a:prstGeom prst="rect">
            <a:avLst/>
          </a:prstGeom>
          <a:noFill/>
          <a:ln w="9525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t="80770" b="9115"/>
          <a:stretch>
            <a:fillRect/>
          </a:stretch>
        </p:blipFill>
        <p:spPr>
          <a:xfrm>
            <a:off x="1387475" y="6000115"/>
            <a:ext cx="8810625" cy="454025"/>
          </a:xfrm>
          <a:prstGeom prst="rect">
            <a:avLst/>
          </a:prstGeom>
          <a:noFill/>
          <a:ln w="9525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问卷调查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77468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问卷调查分析</a:t>
            </a:r>
            <a:r>
              <a:rPr lang="en-US" altLang="zh-CN" sz="2400" b="1"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检索机制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从上文调查可以得知，论文的检索机制是影响用户对于网站使用体验的重要功能，因此我们进一步对于用户希望的检索机制进行了详细的调查，从结果可以看出，几乎所有用户都希望可以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通过关键词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查询论文，也有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82.22%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的用户希望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通过主题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来查询论文，其余的用户希望拥有的检索机制分别为题目名称、是否免费下载、发表时间。</a:t>
            </a:r>
            <a:endParaRPr lang="zh-CN" altLang="en-US" sz="2200" dirty="0">
              <a:latin typeface="Arial" panose="020B0604020202020204" pitchFamily="34" charset="0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1517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b="12481"/>
          <a:stretch>
            <a:fillRect/>
          </a:stretch>
        </p:blipFill>
        <p:spPr>
          <a:xfrm>
            <a:off x="2127250" y="4210685"/>
            <a:ext cx="7617460" cy="2190750"/>
          </a:xfrm>
          <a:prstGeom prst="rect">
            <a:avLst/>
          </a:prstGeom>
          <a:noFill/>
          <a:ln w="9525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问卷调查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77468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问卷调查分析</a:t>
            </a:r>
            <a:r>
              <a:rPr lang="en-US" altLang="zh-CN" sz="2400" b="1"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筛选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机制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除了精准检索功能，我们也对于批量筛选功能进行了调查，从结果看出，绝大部分用户希望以文献被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引用量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期刊水平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来筛选学术成果，占比分别为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83.33%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和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70%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，而文献的阅读量、发表时间、文献下载量占比较少。</a:t>
            </a: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2541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b="13211"/>
          <a:stretch>
            <a:fillRect/>
          </a:stretch>
        </p:blipFill>
        <p:spPr>
          <a:xfrm>
            <a:off x="825500" y="3312795"/>
            <a:ext cx="10541000" cy="2903855"/>
          </a:xfrm>
          <a:prstGeom prst="rect">
            <a:avLst/>
          </a:prstGeom>
          <a:noFill/>
          <a:ln w="9525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673" y="149013"/>
            <a:ext cx="39183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问卷调查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5" y="2376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104140"/>
            <a:ext cx="720000" cy="7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0990" y="824230"/>
            <a:ext cx="10774680" cy="199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ym typeface="微软雅黑" panose="020B0503020204020204" charset="-122"/>
              </a:rPr>
              <a:t>问卷调查分析</a:t>
            </a:r>
            <a:r>
              <a:rPr lang="en-US" altLang="zh-CN" sz="2400" b="1"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论文详情页功能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在论文详情页，有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82.22%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的用户希望支持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在线查阅的功能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，超过半数用户希望支持论文的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评论与交流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，这个功能在同类型产品中比较少见，此外用户也希望在论文详情页支持求助未收录的论文资源。</a:t>
            </a: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3565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b="15275"/>
          <a:stretch>
            <a:fillRect/>
          </a:stretch>
        </p:blipFill>
        <p:spPr>
          <a:xfrm>
            <a:off x="675640" y="3429000"/>
            <a:ext cx="10734675" cy="2592705"/>
          </a:xfrm>
          <a:prstGeom prst="rect">
            <a:avLst/>
          </a:prstGeom>
          <a:noFill/>
          <a:ln w="9525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g1MzFlYjBiNTc2NzQ1NGQ1MjUwN2NkMDRmZWMwZTkifQ=="/>
  <p:tag name="KSO_WPP_MARK_KEY" val="09f79fd8-58b7-4871-b031-5cebad70f8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1292</Words>
  <Application>Microsoft Office PowerPoint</Application>
  <PresentationFormat>宽屏</PresentationFormat>
  <Paragraphs>101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Leonard</dc:creator>
  <cp:lastModifiedBy>Leonard Zhou</cp:lastModifiedBy>
  <cp:revision>203</cp:revision>
  <dcterms:created xsi:type="dcterms:W3CDTF">2019-06-19T02:08:00Z</dcterms:created>
  <dcterms:modified xsi:type="dcterms:W3CDTF">2023-09-11T16:21:41Z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D69FB91A30D240AFB237626C0127D622_13</vt:lpwstr>
  </property>
</Properties>
</file>